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8" r:id="rId2"/>
    <p:sldId id="260" r:id="rId3"/>
    <p:sldId id="326" r:id="rId4"/>
    <p:sldId id="327" r:id="rId5"/>
    <p:sldId id="285" r:id="rId6"/>
    <p:sldId id="287" r:id="rId7"/>
    <p:sldId id="289" r:id="rId8"/>
    <p:sldId id="290" r:id="rId9"/>
    <p:sldId id="313" r:id="rId10"/>
    <p:sldId id="324" r:id="rId11"/>
    <p:sldId id="325" r:id="rId12"/>
    <p:sldId id="339" r:id="rId13"/>
    <p:sldId id="340" r:id="rId14"/>
    <p:sldId id="341" r:id="rId15"/>
    <p:sldId id="342" r:id="rId16"/>
    <p:sldId id="333" r:id="rId17"/>
    <p:sldId id="328" r:id="rId18"/>
    <p:sldId id="329" r:id="rId19"/>
    <p:sldId id="334" r:id="rId20"/>
    <p:sldId id="335" r:id="rId21"/>
    <p:sldId id="336" r:id="rId22"/>
    <p:sldId id="338" r:id="rId23"/>
    <p:sldId id="337" r:id="rId24"/>
    <p:sldId id="343" r:id="rId25"/>
    <p:sldId id="345" r:id="rId26"/>
    <p:sldId id="344" r:id="rId27"/>
    <p:sldId id="346"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46" autoAdjust="0"/>
    <p:restoredTop sz="94660"/>
  </p:normalViewPr>
  <p:slideViewPr>
    <p:cSldViewPr snapToGrid="0">
      <p:cViewPr varScale="1">
        <p:scale>
          <a:sx n="80" d="100"/>
          <a:sy n="80" d="100"/>
        </p:scale>
        <p:origin x="43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3/10/2018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3/10/2018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3/10/2018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3/10/2018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3/10/2018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4 Havo.</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6836849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Ruilen over tijd.</a:t>
            </a:r>
            <a:endParaRPr lang="nl-NL" dirty="0"/>
          </a:p>
        </p:txBody>
      </p:sp>
      <p:sp>
        <p:nvSpPr>
          <p:cNvPr id="3" name="Tijdelijke aanduiding voor inhoud 2"/>
          <p:cNvSpPr>
            <a:spLocks noGrp="1"/>
          </p:cNvSpPr>
          <p:nvPr>
            <p:ph idx="1"/>
          </p:nvPr>
        </p:nvSpPr>
        <p:spPr/>
        <p:txBody>
          <a:bodyPr>
            <a:normAutofit/>
          </a:bodyPr>
          <a:lstStyle/>
          <a:p>
            <a:r>
              <a:rPr lang="nl-NL" sz="2500" dirty="0" smtClean="0"/>
              <a:t>Kan zowel financieel: je betaald nu voor jezelf voor later (pensioen)</a:t>
            </a:r>
          </a:p>
          <a:p>
            <a:r>
              <a:rPr lang="nl-NL" sz="2500" dirty="0" smtClean="0"/>
              <a:t>Of tussen generatie: je ouders betalen nu voor jou, als jij kinderen krijgt betaal jij voor hun.</a:t>
            </a:r>
          </a:p>
          <a:p>
            <a:endParaRPr lang="nl-NL" sz="2500" dirty="0" smtClean="0"/>
          </a:p>
          <a:p>
            <a:r>
              <a:rPr lang="nl-NL" sz="2500" dirty="0" smtClean="0"/>
              <a:t>We beïnvloeden hiermee de toekomstige generaties, dit kan ook in de vorm van kennis (wetenschap)</a:t>
            </a:r>
            <a:endParaRPr lang="nl-NL" sz="2500" dirty="0"/>
          </a:p>
        </p:txBody>
      </p:sp>
    </p:spTree>
    <p:extLst>
      <p:ext uri="{BB962C8B-B14F-4D97-AF65-F5344CB8AC3E}">
        <p14:creationId xmlns:p14="http://schemas.microsoft.com/office/powerpoint/2010/main" val="2348869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Ruilen over tijd: toekomstige welvaart.</a:t>
            </a:r>
            <a:endParaRPr lang="nl-NL" dirty="0"/>
          </a:p>
        </p:txBody>
      </p:sp>
      <p:sp>
        <p:nvSpPr>
          <p:cNvPr id="3" name="Tijdelijke aanduiding voor inhoud 2"/>
          <p:cNvSpPr>
            <a:spLocks noGrp="1"/>
          </p:cNvSpPr>
          <p:nvPr>
            <p:ph idx="1"/>
          </p:nvPr>
        </p:nvSpPr>
        <p:spPr>
          <a:xfrm>
            <a:off x="677334" y="1435101"/>
            <a:ext cx="8596668" cy="4606262"/>
          </a:xfrm>
        </p:spPr>
        <p:txBody>
          <a:bodyPr>
            <a:noAutofit/>
          </a:bodyPr>
          <a:lstStyle/>
          <a:p>
            <a:r>
              <a:rPr lang="nl-NL" sz="2500" dirty="0" smtClean="0"/>
              <a:t>Als we nu de zee leeg vissen</a:t>
            </a:r>
          </a:p>
          <a:p>
            <a:r>
              <a:rPr lang="nl-NL" sz="2500" dirty="0" smtClean="0"/>
              <a:t>Verhoogt dat onze welvaart</a:t>
            </a:r>
          </a:p>
          <a:p>
            <a:r>
              <a:rPr lang="nl-NL" sz="2500" dirty="0" smtClean="0"/>
              <a:t>Verlaging van toekomstige welvaart (die hebben geen vis meer)</a:t>
            </a:r>
          </a:p>
          <a:p>
            <a:r>
              <a:rPr lang="nl-NL" sz="2500" dirty="0" smtClean="0"/>
              <a:t>Als we nu milieuvervuilend produceren.</a:t>
            </a:r>
          </a:p>
          <a:p>
            <a:r>
              <a:rPr lang="nl-NL" sz="2500" dirty="0" smtClean="0"/>
              <a:t>Verhoogt onze welvaart (meer productie/goedkopere productie)</a:t>
            </a:r>
          </a:p>
          <a:p>
            <a:r>
              <a:rPr lang="nl-NL" sz="2500" dirty="0" smtClean="0"/>
              <a:t>Maar verlaagt toekomstige welvaart (stijging zeespiegel, vernietiging van de ozonlaag, uitputten van natuurlijke hulpbronnen)</a:t>
            </a:r>
            <a:endParaRPr lang="nl-NL" sz="2500" dirty="0"/>
          </a:p>
        </p:txBody>
      </p:sp>
    </p:spTree>
    <p:extLst>
      <p:ext uri="{BB962C8B-B14F-4D97-AF65-F5344CB8AC3E}">
        <p14:creationId xmlns:p14="http://schemas.microsoft.com/office/powerpoint/2010/main" val="1020719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2979" y="216568"/>
            <a:ext cx="9889957" cy="1713832"/>
          </a:xfrm>
        </p:spPr>
        <p:txBody>
          <a:bodyPr/>
          <a:lstStyle/>
          <a:p>
            <a:r>
              <a:rPr lang="nl-NL" dirty="0" smtClean="0"/>
              <a:t>Maak 8.21 en 8.22</a:t>
            </a:r>
            <a:endParaRPr lang="nl-NL" dirty="0"/>
          </a:p>
        </p:txBody>
      </p:sp>
      <p:sp>
        <p:nvSpPr>
          <p:cNvPr id="3" name="Tijdelijke aanduiding voor inhoud 2"/>
          <p:cNvSpPr>
            <a:spLocks noGrp="1"/>
          </p:cNvSpPr>
          <p:nvPr>
            <p:ph idx="1"/>
          </p:nvPr>
        </p:nvSpPr>
        <p:spPr>
          <a:xfrm>
            <a:off x="218933" y="1315340"/>
            <a:ext cx="7340958" cy="4829577"/>
          </a:xfrm>
        </p:spPr>
        <p:txBody>
          <a:bodyPr>
            <a:normAutofit/>
          </a:bodyPr>
          <a:lstStyle/>
          <a:p>
            <a:pPr marL="0" indent="0">
              <a:buNone/>
            </a:pPr>
            <a:r>
              <a:rPr lang="nl-NL" sz="2500" dirty="0" smtClean="0"/>
              <a:t>15 </a:t>
            </a:r>
            <a:r>
              <a:rPr lang="nl-NL" sz="2500" dirty="0" smtClean="0"/>
              <a:t>minuten de tijd</a:t>
            </a:r>
            <a:r>
              <a:rPr lang="nl-NL" sz="2500" dirty="0" smtClean="0"/>
              <a:t>.</a:t>
            </a:r>
          </a:p>
          <a:p>
            <a:pPr marL="0" indent="0">
              <a:buNone/>
            </a:pPr>
            <a:r>
              <a:rPr lang="nl-NL" sz="2500" dirty="0" smtClean="0"/>
              <a:t>Premieplichtig: je betaald premie.</a:t>
            </a:r>
            <a:endParaRPr lang="nl-NL" sz="2500" dirty="0" smtClean="0"/>
          </a:p>
          <a:p>
            <a:pPr marL="0" indent="0">
              <a:buNone/>
            </a:pPr>
            <a:r>
              <a:rPr lang="nl-NL" sz="2500" dirty="0" smtClean="0"/>
              <a:t>Eerder klaar</a:t>
            </a:r>
            <a:r>
              <a:rPr lang="nl-NL" sz="2500" dirty="0" smtClean="0"/>
              <a:t>?</a:t>
            </a:r>
          </a:p>
          <a:p>
            <a:pPr marL="0" indent="0">
              <a:buNone/>
            </a:pPr>
            <a:r>
              <a:rPr lang="nl-NL" sz="2500" dirty="0" smtClean="0"/>
              <a:t>9.15</a:t>
            </a:r>
            <a:endParaRPr lang="nl-NL" sz="2500" dirty="0" smtClean="0"/>
          </a:p>
          <a:p>
            <a:pPr marL="0" indent="0">
              <a:buNone/>
            </a:pPr>
            <a:r>
              <a:rPr lang="nl-NL" sz="2500" dirty="0" smtClean="0"/>
              <a:t>Niveau van een lastigere PW opgave, veel informatie goed lezen!.</a:t>
            </a:r>
          </a:p>
          <a:p>
            <a:pPr marL="0" indent="0">
              <a:buNone/>
            </a:pPr>
            <a:endParaRPr lang="nl-NL" sz="2500" dirty="0"/>
          </a:p>
          <a:p>
            <a:pPr marL="0" indent="0">
              <a:buNone/>
            </a:pPr>
            <a:endParaRPr lang="nl-NL" sz="2500" dirty="0" smtClean="0"/>
          </a:p>
        </p:txBody>
      </p:sp>
      <p:sp>
        <p:nvSpPr>
          <p:cNvPr id="4" name="Ovaal 3"/>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7559899" y="262729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7559899" y="262729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7559899"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7559899" y="266020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7559898" y="264374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7559897"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7559895" y="266019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7559891" y="26601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387669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4" name="Afbeelding 3"/>
          <p:cNvPicPr>
            <a:picLocks noChangeAspect="1"/>
          </p:cNvPicPr>
          <p:nvPr/>
        </p:nvPicPr>
        <p:blipFill rotWithShape="1">
          <a:blip r:embed="rId2"/>
          <a:srcRect b="92623"/>
          <a:stretch/>
        </p:blipFill>
        <p:spPr>
          <a:xfrm>
            <a:off x="0" y="1"/>
            <a:ext cx="12192000" cy="348916"/>
          </a:xfrm>
          <a:prstGeom prst="rect">
            <a:avLst/>
          </a:prstGeom>
        </p:spPr>
      </p:pic>
      <p:pic>
        <p:nvPicPr>
          <p:cNvPr id="5" name="Afbeelding 4"/>
          <p:cNvPicPr>
            <a:picLocks noChangeAspect="1"/>
          </p:cNvPicPr>
          <p:nvPr/>
        </p:nvPicPr>
        <p:blipFill rotWithShape="1">
          <a:blip r:embed="rId2"/>
          <a:srcRect b="84991"/>
          <a:stretch/>
        </p:blipFill>
        <p:spPr>
          <a:xfrm>
            <a:off x="0" y="0"/>
            <a:ext cx="12192000" cy="709863"/>
          </a:xfrm>
          <a:prstGeom prst="rect">
            <a:avLst/>
          </a:prstGeom>
        </p:spPr>
      </p:pic>
      <p:pic>
        <p:nvPicPr>
          <p:cNvPr id="6" name="Afbeelding 5"/>
          <p:cNvPicPr>
            <a:picLocks noChangeAspect="1"/>
          </p:cNvPicPr>
          <p:nvPr/>
        </p:nvPicPr>
        <p:blipFill rotWithShape="1">
          <a:blip r:embed="rId2"/>
          <a:srcRect b="78377"/>
          <a:stretch/>
        </p:blipFill>
        <p:spPr>
          <a:xfrm>
            <a:off x="0" y="1"/>
            <a:ext cx="12192000" cy="1022684"/>
          </a:xfrm>
          <a:prstGeom prst="rect">
            <a:avLst/>
          </a:prstGeom>
        </p:spPr>
      </p:pic>
      <p:pic>
        <p:nvPicPr>
          <p:cNvPr id="7" name="Afbeelding 6"/>
          <p:cNvPicPr>
            <a:picLocks noChangeAspect="1"/>
          </p:cNvPicPr>
          <p:nvPr/>
        </p:nvPicPr>
        <p:blipFill rotWithShape="1">
          <a:blip r:embed="rId2"/>
          <a:srcRect b="72272"/>
          <a:stretch/>
        </p:blipFill>
        <p:spPr>
          <a:xfrm>
            <a:off x="0" y="1"/>
            <a:ext cx="12192000" cy="1311442"/>
          </a:xfrm>
          <a:prstGeom prst="rect">
            <a:avLst/>
          </a:prstGeom>
        </p:spPr>
      </p:pic>
      <p:pic>
        <p:nvPicPr>
          <p:cNvPr id="8" name="Afbeelding 7"/>
          <p:cNvPicPr>
            <a:picLocks noChangeAspect="1"/>
          </p:cNvPicPr>
          <p:nvPr/>
        </p:nvPicPr>
        <p:blipFill rotWithShape="1">
          <a:blip r:embed="rId2"/>
          <a:srcRect b="64131"/>
          <a:stretch/>
        </p:blipFill>
        <p:spPr>
          <a:xfrm>
            <a:off x="0" y="0"/>
            <a:ext cx="12192000" cy="1696453"/>
          </a:xfrm>
          <a:prstGeom prst="rect">
            <a:avLst/>
          </a:prstGeom>
        </p:spPr>
      </p:pic>
      <p:pic>
        <p:nvPicPr>
          <p:cNvPr id="9" name="Afbeelding 8"/>
          <p:cNvPicPr>
            <a:picLocks noChangeAspect="1"/>
          </p:cNvPicPr>
          <p:nvPr/>
        </p:nvPicPr>
        <p:blipFill rotWithShape="1">
          <a:blip r:embed="rId2"/>
          <a:srcRect b="56246"/>
          <a:stretch/>
        </p:blipFill>
        <p:spPr>
          <a:xfrm>
            <a:off x="0" y="1"/>
            <a:ext cx="12192000" cy="2069432"/>
          </a:xfrm>
          <a:prstGeom prst="rect">
            <a:avLst/>
          </a:prstGeom>
        </p:spPr>
      </p:pic>
      <p:pic>
        <p:nvPicPr>
          <p:cNvPr id="10" name="Afbeelding 9"/>
          <p:cNvPicPr>
            <a:picLocks noChangeAspect="1"/>
          </p:cNvPicPr>
          <p:nvPr/>
        </p:nvPicPr>
        <p:blipFill rotWithShape="1">
          <a:blip r:embed="rId2"/>
          <a:srcRect b="35640"/>
          <a:stretch/>
        </p:blipFill>
        <p:spPr>
          <a:xfrm>
            <a:off x="0" y="0"/>
            <a:ext cx="12192000" cy="3043989"/>
          </a:xfrm>
          <a:prstGeom prst="rect">
            <a:avLst/>
          </a:prstGeom>
        </p:spPr>
      </p:pic>
      <p:pic>
        <p:nvPicPr>
          <p:cNvPr id="11" name="Afbeelding 10"/>
          <p:cNvPicPr>
            <a:picLocks noChangeAspect="1"/>
          </p:cNvPicPr>
          <p:nvPr/>
        </p:nvPicPr>
        <p:blipFill rotWithShape="1">
          <a:blip r:embed="rId2"/>
          <a:srcRect b="14527"/>
          <a:stretch/>
        </p:blipFill>
        <p:spPr>
          <a:xfrm>
            <a:off x="0" y="0"/>
            <a:ext cx="12192000" cy="4042611"/>
          </a:xfrm>
          <a:prstGeom prst="rect">
            <a:avLst/>
          </a:prstGeom>
        </p:spPr>
      </p:pic>
      <p:pic>
        <p:nvPicPr>
          <p:cNvPr id="12" name="Afbeelding 11"/>
          <p:cNvPicPr>
            <a:picLocks noChangeAspect="1"/>
          </p:cNvPicPr>
          <p:nvPr/>
        </p:nvPicPr>
        <p:blipFill>
          <a:blip r:embed="rId2"/>
          <a:stretch>
            <a:fillRect/>
          </a:stretch>
        </p:blipFill>
        <p:spPr>
          <a:xfrm>
            <a:off x="0" y="0"/>
            <a:ext cx="12192000" cy="4729655"/>
          </a:xfrm>
          <a:prstGeom prst="rect">
            <a:avLst/>
          </a:prstGeom>
        </p:spPr>
      </p:pic>
    </p:spTree>
    <p:extLst>
      <p:ext uri="{BB962C8B-B14F-4D97-AF65-F5344CB8AC3E}">
        <p14:creationId xmlns:p14="http://schemas.microsoft.com/office/powerpoint/2010/main" val="2871913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2979" y="216568"/>
            <a:ext cx="9889957" cy="1713832"/>
          </a:xfrm>
        </p:spPr>
        <p:txBody>
          <a:bodyPr/>
          <a:lstStyle/>
          <a:p>
            <a:r>
              <a:rPr lang="nl-NL" dirty="0" smtClean="0"/>
              <a:t>Maak 9.15</a:t>
            </a:r>
            <a:endParaRPr lang="nl-NL" dirty="0"/>
          </a:p>
        </p:txBody>
      </p:sp>
      <p:sp>
        <p:nvSpPr>
          <p:cNvPr id="3" name="Tijdelijke aanduiding voor inhoud 2"/>
          <p:cNvSpPr>
            <a:spLocks noGrp="1"/>
          </p:cNvSpPr>
          <p:nvPr>
            <p:ph idx="1"/>
          </p:nvPr>
        </p:nvSpPr>
        <p:spPr>
          <a:xfrm>
            <a:off x="218933" y="1315340"/>
            <a:ext cx="7340958" cy="4829577"/>
          </a:xfrm>
        </p:spPr>
        <p:txBody>
          <a:bodyPr>
            <a:normAutofit/>
          </a:bodyPr>
          <a:lstStyle/>
          <a:p>
            <a:pPr marL="0" indent="0">
              <a:buNone/>
            </a:pPr>
            <a:r>
              <a:rPr lang="nl-NL" sz="2500" dirty="0" smtClean="0"/>
              <a:t>15 </a:t>
            </a:r>
            <a:r>
              <a:rPr lang="nl-NL" sz="2500" dirty="0" smtClean="0"/>
              <a:t>minuten de tijd</a:t>
            </a:r>
            <a:r>
              <a:rPr lang="nl-NL" sz="2500" dirty="0" smtClean="0"/>
              <a:t>.</a:t>
            </a:r>
          </a:p>
          <a:p>
            <a:pPr marL="0" indent="0">
              <a:buNone/>
            </a:pPr>
            <a:r>
              <a:rPr lang="nl-NL" sz="2500" dirty="0" smtClean="0"/>
              <a:t>Procentpunten = nieuwe percentage – oude percentage (dus gewoon 30-15 = 15% </a:t>
            </a:r>
            <a:r>
              <a:rPr lang="nl-NL" sz="2500" dirty="0" err="1" smtClean="0"/>
              <a:t>ipv</a:t>
            </a:r>
            <a:r>
              <a:rPr lang="nl-NL" sz="2500" dirty="0" smtClean="0"/>
              <a:t> nieuw-oud/oud.</a:t>
            </a:r>
            <a:endParaRPr lang="nl-NL" sz="2500" dirty="0" smtClean="0"/>
          </a:p>
          <a:p>
            <a:pPr marL="0" indent="0">
              <a:buNone/>
            </a:pPr>
            <a:r>
              <a:rPr lang="nl-NL" sz="2500" dirty="0" smtClean="0"/>
              <a:t>Eerder klaar?</a:t>
            </a:r>
          </a:p>
          <a:p>
            <a:pPr marL="0" indent="0">
              <a:buNone/>
            </a:pPr>
            <a:r>
              <a:rPr lang="nl-NL" sz="2500" dirty="0" smtClean="0"/>
              <a:t>Goed werk! Het zit erop voor vandaag.</a:t>
            </a:r>
          </a:p>
          <a:p>
            <a:pPr marL="0" indent="0">
              <a:buNone/>
            </a:pPr>
            <a:endParaRPr lang="nl-NL" sz="2500" dirty="0"/>
          </a:p>
          <a:p>
            <a:pPr marL="0" indent="0">
              <a:buNone/>
            </a:pPr>
            <a:endParaRPr lang="nl-NL" sz="2500" dirty="0" smtClean="0"/>
          </a:p>
        </p:txBody>
      </p:sp>
      <p:sp>
        <p:nvSpPr>
          <p:cNvPr id="4" name="Ovaal 3"/>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7559899" y="262729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7559899" y="262729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7559899"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7559899" y="266020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7559898" y="264374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7559897"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7559895" y="266019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7559891" y="26601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709015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4" name="Afbeelding 3"/>
          <p:cNvPicPr>
            <a:picLocks noChangeAspect="1"/>
          </p:cNvPicPr>
          <p:nvPr/>
        </p:nvPicPr>
        <p:blipFill rotWithShape="1">
          <a:blip r:embed="rId2"/>
          <a:srcRect b="79600"/>
          <a:stretch/>
        </p:blipFill>
        <p:spPr>
          <a:xfrm>
            <a:off x="0" y="-31750"/>
            <a:ext cx="12192000" cy="910055"/>
          </a:xfrm>
          <a:prstGeom prst="rect">
            <a:avLst/>
          </a:prstGeom>
        </p:spPr>
      </p:pic>
      <p:pic>
        <p:nvPicPr>
          <p:cNvPr id="5" name="Afbeelding 4"/>
          <p:cNvPicPr>
            <a:picLocks noChangeAspect="1"/>
          </p:cNvPicPr>
          <p:nvPr/>
        </p:nvPicPr>
        <p:blipFill rotWithShape="1">
          <a:blip r:embed="rId2"/>
          <a:srcRect b="71778"/>
          <a:stretch/>
        </p:blipFill>
        <p:spPr>
          <a:xfrm>
            <a:off x="0" y="-31750"/>
            <a:ext cx="12192000" cy="1258971"/>
          </a:xfrm>
          <a:prstGeom prst="rect">
            <a:avLst/>
          </a:prstGeom>
        </p:spPr>
      </p:pic>
      <p:pic>
        <p:nvPicPr>
          <p:cNvPr id="6" name="Afbeelding 5"/>
          <p:cNvPicPr>
            <a:picLocks noChangeAspect="1"/>
          </p:cNvPicPr>
          <p:nvPr/>
        </p:nvPicPr>
        <p:blipFill rotWithShape="1">
          <a:blip r:embed="rId2"/>
          <a:srcRect b="64227"/>
          <a:stretch/>
        </p:blipFill>
        <p:spPr>
          <a:xfrm>
            <a:off x="0" y="-31750"/>
            <a:ext cx="12192000" cy="1595855"/>
          </a:xfrm>
          <a:prstGeom prst="rect">
            <a:avLst/>
          </a:prstGeom>
        </p:spPr>
      </p:pic>
      <p:pic>
        <p:nvPicPr>
          <p:cNvPr id="7" name="Afbeelding 6"/>
          <p:cNvPicPr>
            <a:picLocks noChangeAspect="1"/>
          </p:cNvPicPr>
          <p:nvPr/>
        </p:nvPicPr>
        <p:blipFill rotWithShape="1">
          <a:blip r:embed="rId2"/>
          <a:srcRect b="58563"/>
          <a:stretch/>
        </p:blipFill>
        <p:spPr>
          <a:xfrm>
            <a:off x="0" y="-31750"/>
            <a:ext cx="12192000" cy="1848518"/>
          </a:xfrm>
          <a:prstGeom prst="rect">
            <a:avLst/>
          </a:prstGeom>
        </p:spPr>
      </p:pic>
      <p:pic>
        <p:nvPicPr>
          <p:cNvPr id="8" name="Afbeelding 7"/>
          <p:cNvPicPr>
            <a:picLocks noChangeAspect="1"/>
          </p:cNvPicPr>
          <p:nvPr/>
        </p:nvPicPr>
        <p:blipFill rotWithShape="1">
          <a:blip r:embed="rId2"/>
          <a:srcRect b="41032"/>
          <a:stretch/>
        </p:blipFill>
        <p:spPr>
          <a:xfrm>
            <a:off x="0" y="-31750"/>
            <a:ext cx="12192000" cy="2630571"/>
          </a:xfrm>
          <a:prstGeom prst="rect">
            <a:avLst/>
          </a:prstGeom>
        </p:spPr>
      </p:pic>
      <p:pic>
        <p:nvPicPr>
          <p:cNvPr id="9" name="Afbeelding 8"/>
          <p:cNvPicPr>
            <a:picLocks noChangeAspect="1"/>
          </p:cNvPicPr>
          <p:nvPr/>
        </p:nvPicPr>
        <p:blipFill rotWithShape="1">
          <a:blip r:embed="rId2"/>
          <a:srcRect b="33210"/>
          <a:stretch/>
        </p:blipFill>
        <p:spPr>
          <a:xfrm>
            <a:off x="0" y="-31750"/>
            <a:ext cx="12192000" cy="2979487"/>
          </a:xfrm>
          <a:prstGeom prst="rect">
            <a:avLst/>
          </a:prstGeom>
        </p:spPr>
      </p:pic>
      <p:pic>
        <p:nvPicPr>
          <p:cNvPr id="10" name="Afbeelding 9"/>
          <p:cNvPicPr>
            <a:picLocks noChangeAspect="1"/>
          </p:cNvPicPr>
          <p:nvPr/>
        </p:nvPicPr>
        <p:blipFill rotWithShape="1">
          <a:blip r:embed="rId2"/>
          <a:srcRect b="18916"/>
          <a:stretch/>
        </p:blipFill>
        <p:spPr>
          <a:xfrm>
            <a:off x="0" y="-31750"/>
            <a:ext cx="12192000" cy="3617161"/>
          </a:xfrm>
          <a:prstGeom prst="rect">
            <a:avLst/>
          </a:prstGeom>
        </p:spPr>
      </p:pic>
      <p:pic>
        <p:nvPicPr>
          <p:cNvPr id="11" name="Afbeelding 10"/>
          <p:cNvPicPr>
            <a:picLocks noChangeAspect="1"/>
          </p:cNvPicPr>
          <p:nvPr/>
        </p:nvPicPr>
        <p:blipFill>
          <a:blip r:embed="rId2"/>
          <a:stretch>
            <a:fillRect/>
          </a:stretch>
        </p:blipFill>
        <p:spPr>
          <a:xfrm>
            <a:off x="0" y="-31750"/>
            <a:ext cx="12192000" cy="4461016"/>
          </a:xfrm>
          <a:prstGeom prst="rect">
            <a:avLst/>
          </a:prstGeom>
        </p:spPr>
      </p:pic>
    </p:spTree>
    <p:extLst>
      <p:ext uri="{BB962C8B-B14F-4D97-AF65-F5344CB8AC3E}">
        <p14:creationId xmlns:p14="http://schemas.microsoft.com/office/powerpoint/2010/main" val="3938281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 2:</a:t>
            </a:r>
            <a:endParaRPr lang="nl-NL" dirty="0"/>
          </a:p>
        </p:txBody>
      </p:sp>
      <p:sp>
        <p:nvSpPr>
          <p:cNvPr id="3" name="Tijdelijke aanduiding voor inhoud 2"/>
          <p:cNvSpPr>
            <a:spLocks noGrp="1"/>
          </p:cNvSpPr>
          <p:nvPr>
            <p:ph idx="1"/>
          </p:nvPr>
        </p:nvSpPr>
        <p:spPr/>
        <p:txBody>
          <a:bodyPr>
            <a:normAutofit/>
          </a:bodyPr>
          <a:lstStyle/>
          <a:p>
            <a:r>
              <a:rPr lang="nl-NL" sz="2500" dirty="0" smtClean="0"/>
              <a:t>2 oefenopgaves maken over RIC = NIC / PIC.</a:t>
            </a:r>
          </a:p>
          <a:p>
            <a:r>
              <a:rPr lang="nl-NL" sz="2500" dirty="0" smtClean="0"/>
              <a:t>Kom je er niet uit? Gebruik je lesbrief.</a:t>
            </a:r>
          </a:p>
          <a:p>
            <a:r>
              <a:rPr lang="nl-NL" sz="2500" dirty="0" smtClean="0"/>
              <a:t>Ongeveer niveau van het SO.</a:t>
            </a:r>
          </a:p>
          <a:p>
            <a:endParaRPr lang="nl-NL" sz="2500" dirty="0"/>
          </a:p>
          <a:p>
            <a:r>
              <a:rPr lang="nl-NL" sz="2500" dirty="0" smtClean="0"/>
              <a:t>8.19 en 8.20 maken.</a:t>
            </a:r>
            <a:endParaRPr lang="nl-NL" sz="2500" dirty="0"/>
          </a:p>
        </p:txBody>
      </p:sp>
    </p:spTree>
    <p:extLst>
      <p:ext uri="{BB962C8B-B14F-4D97-AF65-F5344CB8AC3E}">
        <p14:creationId xmlns:p14="http://schemas.microsoft.com/office/powerpoint/2010/main" val="17408097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2979" y="216568"/>
            <a:ext cx="9889957" cy="1713832"/>
          </a:xfrm>
        </p:spPr>
        <p:txBody>
          <a:bodyPr/>
          <a:lstStyle/>
          <a:p>
            <a:r>
              <a:rPr lang="nl-NL" dirty="0" smtClean="0"/>
              <a:t>Maak oefenopgave 1a en 1b.</a:t>
            </a:r>
            <a:endParaRPr lang="nl-NL" dirty="0"/>
          </a:p>
        </p:txBody>
      </p:sp>
      <p:sp>
        <p:nvSpPr>
          <p:cNvPr id="3" name="Tijdelijke aanduiding voor inhoud 2"/>
          <p:cNvSpPr>
            <a:spLocks noGrp="1"/>
          </p:cNvSpPr>
          <p:nvPr>
            <p:ph idx="1"/>
          </p:nvPr>
        </p:nvSpPr>
        <p:spPr>
          <a:xfrm>
            <a:off x="218933" y="1315340"/>
            <a:ext cx="7340958" cy="4829577"/>
          </a:xfrm>
        </p:spPr>
        <p:txBody>
          <a:bodyPr>
            <a:normAutofit/>
          </a:bodyPr>
          <a:lstStyle/>
          <a:p>
            <a:pPr marL="0" indent="0">
              <a:buNone/>
            </a:pPr>
            <a:r>
              <a:rPr lang="nl-NL" sz="2500" dirty="0" smtClean="0"/>
              <a:t>15 </a:t>
            </a:r>
            <a:r>
              <a:rPr lang="nl-NL" sz="2500" dirty="0" smtClean="0"/>
              <a:t>minuten de tijd.</a:t>
            </a:r>
          </a:p>
          <a:p>
            <a:pPr marL="0" indent="0">
              <a:buNone/>
            </a:pPr>
            <a:r>
              <a:rPr lang="nl-NL" sz="2500" dirty="0" smtClean="0"/>
              <a:t>Eerder klaar?</a:t>
            </a:r>
          </a:p>
          <a:p>
            <a:pPr marL="0" indent="0">
              <a:buNone/>
            </a:pPr>
            <a:r>
              <a:rPr lang="nl-NL" sz="2500" dirty="0" smtClean="0"/>
              <a:t>Oefenopgave 2 die ik uitdeel maken. (achterkant)</a:t>
            </a:r>
          </a:p>
          <a:p>
            <a:pPr marL="0" indent="0">
              <a:buNone/>
            </a:pPr>
            <a:endParaRPr lang="nl-NL" sz="2500" dirty="0" smtClean="0"/>
          </a:p>
          <a:p>
            <a:pPr marL="0" indent="0">
              <a:buNone/>
            </a:pPr>
            <a:endParaRPr lang="nl-NL" sz="2500" dirty="0"/>
          </a:p>
          <a:p>
            <a:pPr marL="0" indent="0">
              <a:buNone/>
            </a:pPr>
            <a:endParaRPr lang="nl-NL" sz="2500" dirty="0" smtClean="0"/>
          </a:p>
        </p:txBody>
      </p:sp>
      <p:sp>
        <p:nvSpPr>
          <p:cNvPr id="4" name="Ovaal 3"/>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7559899" y="262729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7559899" y="262729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7559899"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7559899" y="266020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7559898" y="264374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7559897"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7559895" y="266019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7559891" y="26601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620125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endParaRPr lang="nl-NL" dirty="0"/>
          </a:p>
        </p:txBody>
      </p:sp>
      <p:pic>
        <p:nvPicPr>
          <p:cNvPr id="4" name="Afbeelding 3"/>
          <p:cNvPicPr>
            <a:picLocks noChangeAspect="1"/>
          </p:cNvPicPr>
          <p:nvPr/>
        </p:nvPicPr>
        <p:blipFill rotWithShape="1">
          <a:blip r:embed="rId2"/>
          <a:srcRect b="61715"/>
          <a:stretch/>
        </p:blipFill>
        <p:spPr>
          <a:xfrm>
            <a:off x="0" y="-960"/>
            <a:ext cx="12192000" cy="987549"/>
          </a:xfrm>
          <a:prstGeom prst="rect">
            <a:avLst/>
          </a:prstGeom>
        </p:spPr>
      </p:pic>
      <p:pic>
        <p:nvPicPr>
          <p:cNvPr id="5" name="Afbeelding 4"/>
          <p:cNvPicPr>
            <a:picLocks noChangeAspect="1"/>
          </p:cNvPicPr>
          <p:nvPr/>
        </p:nvPicPr>
        <p:blipFill rotWithShape="1">
          <a:blip r:embed="rId2"/>
          <a:srcRect b="36993"/>
          <a:stretch/>
        </p:blipFill>
        <p:spPr>
          <a:xfrm>
            <a:off x="0" y="-960"/>
            <a:ext cx="12192000" cy="1625223"/>
          </a:xfrm>
          <a:prstGeom prst="rect">
            <a:avLst/>
          </a:prstGeom>
        </p:spPr>
      </p:pic>
      <p:pic>
        <p:nvPicPr>
          <p:cNvPr id="6" name="Afbeelding 5"/>
          <p:cNvPicPr>
            <a:picLocks noChangeAspect="1"/>
          </p:cNvPicPr>
          <p:nvPr/>
        </p:nvPicPr>
        <p:blipFill>
          <a:blip r:embed="rId2"/>
          <a:stretch>
            <a:fillRect/>
          </a:stretch>
        </p:blipFill>
        <p:spPr>
          <a:xfrm>
            <a:off x="0" y="-960"/>
            <a:ext cx="12192000" cy="2579434"/>
          </a:xfrm>
          <a:prstGeom prst="rect">
            <a:avLst/>
          </a:prstGeom>
        </p:spPr>
      </p:pic>
      <p:pic>
        <p:nvPicPr>
          <p:cNvPr id="7" name="Afbeelding 6"/>
          <p:cNvPicPr>
            <a:picLocks noChangeAspect="1"/>
          </p:cNvPicPr>
          <p:nvPr/>
        </p:nvPicPr>
        <p:blipFill rotWithShape="1">
          <a:blip r:embed="rId3"/>
          <a:srcRect b="66988"/>
          <a:stretch/>
        </p:blipFill>
        <p:spPr>
          <a:xfrm>
            <a:off x="0" y="2222232"/>
            <a:ext cx="12192000" cy="1423336"/>
          </a:xfrm>
          <a:prstGeom prst="rect">
            <a:avLst/>
          </a:prstGeom>
        </p:spPr>
      </p:pic>
      <p:pic>
        <p:nvPicPr>
          <p:cNvPr id="8" name="Afbeelding 7"/>
          <p:cNvPicPr>
            <a:picLocks noChangeAspect="1"/>
          </p:cNvPicPr>
          <p:nvPr/>
        </p:nvPicPr>
        <p:blipFill rotWithShape="1">
          <a:blip r:embed="rId3"/>
          <a:srcRect b="45501"/>
          <a:stretch/>
        </p:blipFill>
        <p:spPr>
          <a:xfrm>
            <a:off x="0" y="2222232"/>
            <a:ext cx="12192000" cy="2349768"/>
          </a:xfrm>
          <a:prstGeom prst="rect">
            <a:avLst/>
          </a:prstGeom>
        </p:spPr>
      </p:pic>
      <p:pic>
        <p:nvPicPr>
          <p:cNvPr id="9" name="Afbeelding 8"/>
          <p:cNvPicPr>
            <a:picLocks noChangeAspect="1"/>
          </p:cNvPicPr>
          <p:nvPr/>
        </p:nvPicPr>
        <p:blipFill rotWithShape="1">
          <a:blip r:embed="rId3"/>
          <a:srcRect b="35455"/>
          <a:stretch/>
        </p:blipFill>
        <p:spPr>
          <a:xfrm>
            <a:off x="0" y="2222232"/>
            <a:ext cx="12192000" cy="2782905"/>
          </a:xfrm>
          <a:prstGeom prst="rect">
            <a:avLst/>
          </a:prstGeom>
        </p:spPr>
      </p:pic>
      <p:pic>
        <p:nvPicPr>
          <p:cNvPr id="10" name="Afbeelding 9"/>
          <p:cNvPicPr>
            <a:picLocks noChangeAspect="1"/>
          </p:cNvPicPr>
          <p:nvPr/>
        </p:nvPicPr>
        <p:blipFill>
          <a:blip r:embed="rId3"/>
          <a:stretch>
            <a:fillRect/>
          </a:stretch>
        </p:blipFill>
        <p:spPr>
          <a:xfrm>
            <a:off x="0" y="2222232"/>
            <a:ext cx="12192000" cy="4311584"/>
          </a:xfrm>
          <a:prstGeom prst="rect">
            <a:avLst/>
          </a:prstGeom>
        </p:spPr>
      </p:pic>
    </p:spTree>
    <p:extLst>
      <p:ext uri="{BB962C8B-B14F-4D97-AF65-F5344CB8AC3E}">
        <p14:creationId xmlns:p14="http://schemas.microsoft.com/office/powerpoint/2010/main" val="1753504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2979" y="216568"/>
            <a:ext cx="9889957" cy="1713832"/>
          </a:xfrm>
        </p:spPr>
        <p:txBody>
          <a:bodyPr/>
          <a:lstStyle/>
          <a:p>
            <a:r>
              <a:rPr lang="nl-NL" dirty="0" smtClean="0"/>
              <a:t>Maak oefenopgave 2.</a:t>
            </a:r>
            <a:endParaRPr lang="nl-NL" dirty="0"/>
          </a:p>
        </p:txBody>
      </p:sp>
      <p:sp>
        <p:nvSpPr>
          <p:cNvPr id="3" name="Tijdelijke aanduiding voor inhoud 2"/>
          <p:cNvSpPr>
            <a:spLocks noGrp="1"/>
          </p:cNvSpPr>
          <p:nvPr>
            <p:ph idx="1"/>
          </p:nvPr>
        </p:nvSpPr>
        <p:spPr>
          <a:xfrm>
            <a:off x="218933" y="1315340"/>
            <a:ext cx="7340958" cy="4829577"/>
          </a:xfrm>
        </p:spPr>
        <p:txBody>
          <a:bodyPr>
            <a:normAutofit/>
          </a:bodyPr>
          <a:lstStyle/>
          <a:p>
            <a:pPr marL="0" indent="0">
              <a:buNone/>
            </a:pPr>
            <a:r>
              <a:rPr lang="nl-NL" sz="2500" dirty="0" smtClean="0"/>
              <a:t>10 minuten de tijd.</a:t>
            </a:r>
          </a:p>
          <a:p>
            <a:pPr marL="0" indent="0">
              <a:buNone/>
            </a:pPr>
            <a:r>
              <a:rPr lang="nl-NL" sz="2500" dirty="0" smtClean="0"/>
              <a:t>Eerder klaar?</a:t>
            </a:r>
          </a:p>
          <a:p>
            <a:pPr marL="0" indent="0">
              <a:buNone/>
            </a:pPr>
            <a:r>
              <a:rPr lang="nl-NL" sz="2500" dirty="0" smtClean="0"/>
              <a:t>Je kan starten aan zelftest opgave 8.19 en 8.20</a:t>
            </a:r>
            <a:endParaRPr lang="nl-NL" sz="2500" dirty="0" smtClean="0"/>
          </a:p>
          <a:p>
            <a:pPr marL="0" indent="0">
              <a:buNone/>
            </a:pPr>
            <a:endParaRPr lang="nl-NL" sz="2500" dirty="0"/>
          </a:p>
          <a:p>
            <a:pPr marL="0" indent="0">
              <a:buNone/>
            </a:pPr>
            <a:endParaRPr lang="nl-NL" sz="2500" dirty="0" smtClean="0"/>
          </a:p>
        </p:txBody>
      </p:sp>
      <p:sp>
        <p:nvSpPr>
          <p:cNvPr id="4" name="Ovaal 3"/>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7559899" y="262729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7559899" y="262729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7559899"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7559899" y="266020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7559898" y="264374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7559897"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7559895" y="266019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7559891" y="26601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574175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Planning aankomende 3 lessen.</a:t>
            </a:r>
            <a:endParaRPr lang="nl-NL" dirty="0"/>
          </a:p>
        </p:txBody>
      </p:sp>
      <p:sp>
        <p:nvSpPr>
          <p:cNvPr id="3" name="Tijdelijke aanduiding voor inhoud 2"/>
          <p:cNvSpPr>
            <a:spLocks noGrp="1"/>
          </p:cNvSpPr>
          <p:nvPr>
            <p:ph idx="1"/>
          </p:nvPr>
        </p:nvSpPr>
        <p:spPr>
          <a:xfrm>
            <a:off x="419100" y="2160589"/>
            <a:ext cx="8854902" cy="3880773"/>
          </a:xfrm>
        </p:spPr>
        <p:txBody>
          <a:bodyPr>
            <a:normAutofit/>
          </a:bodyPr>
          <a:lstStyle/>
          <a:p>
            <a:r>
              <a:rPr lang="nl-NL" sz="2500" b="1" dirty="0" smtClean="0"/>
              <a:t>Les 1: </a:t>
            </a:r>
            <a:r>
              <a:rPr lang="nl-NL" sz="2500" b="1" dirty="0" smtClean="0"/>
              <a:t>nabespreken HW, zelftesten maken.</a:t>
            </a:r>
          </a:p>
          <a:p>
            <a:r>
              <a:rPr lang="nl-NL" sz="2500" dirty="0" smtClean="0"/>
              <a:t>Les </a:t>
            </a:r>
            <a:r>
              <a:rPr lang="nl-NL" sz="2500" dirty="0" smtClean="0"/>
              <a:t>2: </a:t>
            </a:r>
            <a:r>
              <a:rPr lang="nl-NL" sz="2500" dirty="0" smtClean="0"/>
              <a:t>oefenopgave maken</a:t>
            </a:r>
          </a:p>
          <a:p>
            <a:r>
              <a:rPr lang="nl-NL" sz="2500" dirty="0" smtClean="0"/>
              <a:t>Les </a:t>
            </a:r>
            <a:r>
              <a:rPr lang="nl-NL" sz="2500" dirty="0" smtClean="0"/>
              <a:t>3</a:t>
            </a:r>
            <a:r>
              <a:rPr lang="nl-NL" sz="2500" dirty="0" smtClean="0"/>
              <a:t>: SO maken, verder met zelftesten.</a:t>
            </a:r>
            <a:endParaRPr lang="nl-NL" sz="2500" dirty="0"/>
          </a:p>
        </p:txBody>
      </p:sp>
    </p:spTree>
    <p:extLst>
      <p:ext uri="{BB962C8B-B14F-4D97-AF65-F5344CB8AC3E}">
        <p14:creationId xmlns:p14="http://schemas.microsoft.com/office/powerpoint/2010/main" val="2757022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7233"/>
          <a:stretch/>
        </p:blipFill>
        <p:spPr>
          <a:xfrm>
            <a:off x="0" y="0"/>
            <a:ext cx="12192000" cy="553454"/>
          </a:xfrm>
          <a:prstGeom prst="rect">
            <a:avLst/>
          </a:prstGeom>
        </p:spPr>
      </p:pic>
      <p:pic>
        <p:nvPicPr>
          <p:cNvPr id="5" name="Afbeelding 4"/>
          <p:cNvPicPr>
            <a:picLocks noChangeAspect="1"/>
          </p:cNvPicPr>
          <p:nvPr/>
        </p:nvPicPr>
        <p:blipFill rotWithShape="1">
          <a:blip r:embed="rId2"/>
          <a:srcRect b="75020"/>
          <a:stretch/>
        </p:blipFill>
        <p:spPr>
          <a:xfrm>
            <a:off x="0" y="-1"/>
            <a:ext cx="12192000" cy="1082843"/>
          </a:xfrm>
          <a:prstGeom prst="rect">
            <a:avLst/>
          </a:prstGeom>
        </p:spPr>
      </p:pic>
      <p:pic>
        <p:nvPicPr>
          <p:cNvPr id="6" name="Afbeelding 5"/>
          <p:cNvPicPr>
            <a:picLocks noChangeAspect="1"/>
          </p:cNvPicPr>
          <p:nvPr/>
        </p:nvPicPr>
        <p:blipFill rotWithShape="1">
          <a:blip r:embed="rId2"/>
          <a:srcRect b="50874"/>
          <a:stretch/>
        </p:blipFill>
        <p:spPr>
          <a:xfrm>
            <a:off x="0" y="0"/>
            <a:ext cx="12192000" cy="2129590"/>
          </a:xfrm>
          <a:prstGeom prst="rect">
            <a:avLst/>
          </a:prstGeom>
        </p:spPr>
      </p:pic>
      <p:pic>
        <p:nvPicPr>
          <p:cNvPr id="7" name="Afbeelding 6"/>
          <p:cNvPicPr>
            <a:picLocks noChangeAspect="1"/>
          </p:cNvPicPr>
          <p:nvPr/>
        </p:nvPicPr>
        <p:blipFill rotWithShape="1">
          <a:blip r:embed="rId2"/>
          <a:srcRect b="32278"/>
          <a:stretch/>
        </p:blipFill>
        <p:spPr>
          <a:xfrm>
            <a:off x="0" y="0"/>
            <a:ext cx="12192000" cy="2935706"/>
          </a:xfrm>
          <a:prstGeom prst="rect">
            <a:avLst/>
          </a:prstGeom>
        </p:spPr>
      </p:pic>
      <p:pic>
        <p:nvPicPr>
          <p:cNvPr id="8" name="Afbeelding 7"/>
          <p:cNvPicPr>
            <a:picLocks noChangeAspect="1"/>
          </p:cNvPicPr>
          <p:nvPr/>
        </p:nvPicPr>
        <p:blipFill>
          <a:blip r:embed="rId2"/>
          <a:stretch>
            <a:fillRect/>
          </a:stretch>
        </p:blipFill>
        <p:spPr>
          <a:xfrm>
            <a:off x="0" y="-1"/>
            <a:ext cx="12192000" cy="4334933"/>
          </a:xfrm>
          <a:prstGeom prst="rect">
            <a:avLst/>
          </a:prstGeom>
        </p:spPr>
      </p:pic>
    </p:spTree>
    <p:extLst>
      <p:ext uri="{BB962C8B-B14F-4D97-AF65-F5344CB8AC3E}">
        <p14:creationId xmlns:p14="http://schemas.microsoft.com/office/powerpoint/2010/main" val="1811458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2979" y="216568"/>
            <a:ext cx="9889957" cy="1713832"/>
          </a:xfrm>
        </p:spPr>
        <p:txBody>
          <a:bodyPr/>
          <a:lstStyle/>
          <a:p>
            <a:r>
              <a:rPr lang="nl-NL" dirty="0" smtClean="0"/>
              <a:t>Maak </a:t>
            </a:r>
            <a:r>
              <a:rPr lang="nl-NL" dirty="0" smtClean="0"/>
              <a:t>8.19 en 8.20</a:t>
            </a:r>
            <a:endParaRPr lang="nl-NL" dirty="0"/>
          </a:p>
        </p:txBody>
      </p:sp>
      <p:sp>
        <p:nvSpPr>
          <p:cNvPr id="3" name="Tijdelijke aanduiding voor inhoud 2"/>
          <p:cNvSpPr>
            <a:spLocks noGrp="1"/>
          </p:cNvSpPr>
          <p:nvPr>
            <p:ph idx="1"/>
          </p:nvPr>
        </p:nvSpPr>
        <p:spPr>
          <a:xfrm>
            <a:off x="218933" y="1315340"/>
            <a:ext cx="7340958" cy="4829577"/>
          </a:xfrm>
        </p:spPr>
        <p:txBody>
          <a:bodyPr>
            <a:normAutofit/>
          </a:bodyPr>
          <a:lstStyle/>
          <a:p>
            <a:pPr marL="0" indent="0">
              <a:buNone/>
            </a:pPr>
            <a:r>
              <a:rPr lang="nl-NL" sz="2500" dirty="0" smtClean="0"/>
              <a:t>10 minuten de tijd.</a:t>
            </a:r>
          </a:p>
          <a:p>
            <a:pPr marL="0" indent="0">
              <a:buNone/>
            </a:pPr>
            <a:r>
              <a:rPr lang="nl-NL" sz="2500" dirty="0" smtClean="0"/>
              <a:t>Eerder klaar?</a:t>
            </a:r>
          </a:p>
          <a:p>
            <a:pPr marL="0" indent="0">
              <a:buNone/>
            </a:pPr>
            <a:r>
              <a:rPr lang="nl-NL" sz="2500" dirty="0" smtClean="0"/>
              <a:t>Het zit erop voor vandaag! </a:t>
            </a:r>
            <a:r>
              <a:rPr lang="nl-NL" sz="2500" dirty="0" err="1" smtClean="0"/>
              <a:t>Gj</a:t>
            </a:r>
            <a:r>
              <a:rPr lang="nl-NL" sz="2500" dirty="0" smtClean="0"/>
              <a:t> </a:t>
            </a:r>
            <a:r>
              <a:rPr lang="nl-NL" sz="2500" dirty="0" err="1" smtClean="0"/>
              <a:t>you</a:t>
            </a:r>
            <a:r>
              <a:rPr lang="nl-NL" sz="2500" dirty="0" smtClean="0"/>
              <a:t>!</a:t>
            </a:r>
            <a:endParaRPr lang="nl-NL" sz="2500" dirty="0" smtClean="0"/>
          </a:p>
          <a:p>
            <a:pPr marL="0" indent="0">
              <a:buNone/>
            </a:pPr>
            <a:endParaRPr lang="nl-NL" sz="2500" dirty="0"/>
          </a:p>
          <a:p>
            <a:pPr marL="0" indent="0">
              <a:buNone/>
            </a:pPr>
            <a:endParaRPr lang="nl-NL" sz="2500" dirty="0" smtClean="0"/>
          </a:p>
        </p:txBody>
      </p:sp>
      <p:sp>
        <p:nvSpPr>
          <p:cNvPr id="4" name="Ovaal 3"/>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7559899" y="262729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7559899" y="262729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7559899"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7559899" y="266020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7559898" y="264374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7559897"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7559895" y="266019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7559891" y="26601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852484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5003"/>
          <a:stretch/>
        </p:blipFill>
        <p:spPr>
          <a:xfrm>
            <a:off x="0" y="-1"/>
            <a:ext cx="12192000" cy="445169"/>
          </a:xfrm>
          <a:prstGeom prst="rect">
            <a:avLst/>
          </a:prstGeom>
        </p:spPr>
      </p:pic>
      <p:pic>
        <p:nvPicPr>
          <p:cNvPr id="5" name="Afbeelding 4"/>
          <p:cNvPicPr>
            <a:picLocks noChangeAspect="1"/>
          </p:cNvPicPr>
          <p:nvPr/>
        </p:nvPicPr>
        <p:blipFill rotWithShape="1">
          <a:blip r:embed="rId2"/>
          <a:srcRect b="56226"/>
          <a:stretch/>
        </p:blipFill>
        <p:spPr>
          <a:xfrm>
            <a:off x="0" y="0"/>
            <a:ext cx="12192000" cy="1299412"/>
          </a:xfrm>
          <a:prstGeom prst="rect">
            <a:avLst/>
          </a:prstGeom>
        </p:spPr>
      </p:pic>
      <p:pic>
        <p:nvPicPr>
          <p:cNvPr id="6" name="Afbeelding 5"/>
          <p:cNvPicPr>
            <a:picLocks noChangeAspect="1"/>
          </p:cNvPicPr>
          <p:nvPr/>
        </p:nvPicPr>
        <p:blipFill rotWithShape="1">
          <a:blip r:embed="rId2"/>
          <a:srcRect b="38798"/>
          <a:stretch/>
        </p:blipFill>
        <p:spPr>
          <a:xfrm>
            <a:off x="0" y="-1"/>
            <a:ext cx="12192000" cy="1816769"/>
          </a:xfrm>
          <a:prstGeom prst="rect">
            <a:avLst/>
          </a:prstGeom>
        </p:spPr>
      </p:pic>
      <p:pic>
        <p:nvPicPr>
          <p:cNvPr id="7" name="Afbeelding 6"/>
          <p:cNvPicPr>
            <a:picLocks noChangeAspect="1"/>
          </p:cNvPicPr>
          <p:nvPr/>
        </p:nvPicPr>
        <p:blipFill rotWithShape="1">
          <a:blip r:embed="rId2"/>
          <a:srcRect b="15290"/>
          <a:stretch/>
        </p:blipFill>
        <p:spPr>
          <a:xfrm>
            <a:off x="0" y="-1"/>
            <a:ext cx="12192000" cy="2514601"/>
          </a:xfrm>
          <a:prstGeom prst="rect">
            <a:avLst/>
          </a:prstGeom>
        </p:spPr>
      </p:pic>
      <p:pic>
        <p:nvPicPr>
          <p:cNvPr id="8" name="Afbeelding 7"/>
          <p:cNvPicPr>
            <a:picLocks noChangeAspect="1"/>
          </p:cNvPicPr>
          <p:nvPr/>
        </p:nvPicPr>
        <p:blipFill>
          <a:blip r:embed="rId2"/>
          <a:stretch>
            <a:fillRect/>
          </a:stretch>
        </p:blipFill>
        <p:spPr>
          <a:xfrm>
            <a:off x="0" y="-1"/>
            <a:ext cx="12192000" cy="2968487"/>
          </a:xfrm>
          <a:prstGeom prst="rect">
            <a:avLst/>
          </a:prstGeom>
        </p:spPr>
      </p:pic>
    </p:spTree>
    <p:extLst>
      <p:ext uri="{BB962C8B-B14F-4D97-AF65-F5344CB8AC3E}">
        <p14:creationId xmlns:p14="http://schemas.microsoft.com/office/powerpoint/2010/main" val="3112598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 3: Starten met SO!.</a:t>
            </a:r>
            <a:endParaRPr lang="nl-NL" dirty="0"/>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31643089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2979" y="216568"/>
            <a:ext cx="9889957" cy="1713832"/>
          </a:xfrm>
        </p:spPr>
        <p:txBody>
          <a:bodyPr/>
          <a:lstStyle/>
          <a:p>
            <a:r>
              <a:rPr lang="nl-NL" dirty="0" smtClean="0"/>
              <a:t>Maak </a:t>
            </a:r>
            <a:r>
              <a:rPr lang="nl-NL" dirty="0" smtClean="0"/>
              <a:t>gesloten vragen H9.</a:t>
            </a:r>
            <a:endParaRPr lang="nl-NL" dirty="0"/>
          </a:p>
        </p:txBody>
      </p:sp>
      <p:sp>
        <p:nvSpPr>
          <p:cNvPr id="3" name="Tijdelijke aanduiding voor inhoud 2"/>
          <p:cNvSpPr>
            <a:spLocks noGrp="1"/>
          </p:cNvSpPr>
          <p:nvPr>
            <p:ph idx="1"/>
          </p:nvPr>
        </p:nvSpPr>
        <p:spPr>
          <a:xfrm>
            <a:off x="218933" y="1315340"/>
            <a:ext cx="7340958" cy="4829577"/>
          </a:xfrm>
        </p:spPr>
        <p:txBody>
          <a:bodyPr>
            <a:normAutofit/>
          </a:bodyPr>
          <a:lstStyle/>
          <a:p>
            <a:pPr marL="0" indent="0">
              <a:buNone/>
            </a:pPr>
            <a:r>
              <a:rPr lang="nl-NL" sz="2500" dirty="0"/>
              <a:t>7</a:t>
            </a:r>
            <a:r>
              <a:rPr lang="nl-NL" sz="2500" dirty="0" smtClean="0"/>
              <a:t> </a:t>
            </a:r>
            <a:r>
              <a:rPr lang="nl-NL" sz="2500" dirty="0" smtClean="0"/>
              <a:t>minuten de tijd.</a:t>
            </a:r>
          </a:p>
          <a:p>
            <a:pPr marL="0" indent="0">
              <a:buNone/>
            </a:pPr>
            <a:r>
              <a:rPr lang="nl-NL" sz="2500" dirty="0" smtClean="0"/>
              <a:t>Eerder klaar?</a:t>
            </a:r>
          </a:p>
          <a:p>
            <a:pPr marL="0" indent="0">
              <a:buNone/>
            </a:pPr>
            <a:r>
              <a:rPr lang="nl-NL" sz="2500" dirty="0" smtClean="0"/>
              <a:t>Maak opgave 9.16</a:t>
            </a:r>
            <a:endParaRPr lang="nl-NL" sz="2500" dirty="0"/>
          </a:p>
          <a:p>
            <a:pPr marL="0" indent="0">
              <a:buNone/>
            </a:pPr>
            <a:endParaRPr lang="nl-NL" sz="2500" dirty="0" smtClean="0"/>
          </a:p>
        </p:txBody>
      </p:sp>
      <p:sp>
        <p:nvSpPr>
          <p:cNvPr id="4" name="Ovaal 3"/>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7559899" y="262729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7559899" y="262729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7559899"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7559899" y="266020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7559898" y="264374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7559897"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7559895" y="266019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7559891" y="26601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534170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4" name="Afbeelding 3"/>
          <p:cNvPicPr>
            <a:picLocks noChangeAspect="1"/>
          </p:cNvPicPr>
          <p:nvPr/>
        </p:nvPicPr>
        <p:blipFill rotWithShape="1">
          <a:blip r:embed="rId2"/>
          <a:srcRect r="83322" b="-5319"/>
          <a:stretch/>
        </p:blipFill>
        <p:spPr>
          <a:xfrm>
            <a:off x="0" y="0"/>
            <a:ext cx="2033337" cy="2646947"/>
          </a:xfrm>
          <a:prstGeom prst="rect">
            <a:avLst/>
          </a:prstGeom>
        </p:spPr>
      </p:pic>
      <p:pic>
        <p:nvPicPr>
          <p:cNvPr id="5" name="Afbeelding 4"/>
          <p:cNvPicPr>
            <a:picLocks noChangeAspect="1"/>
          </p:cNvPicPr>
          <p:nvPr/>
        </p:nvPicPr>
        <p:blipFill rotWithShape="1">
          <a:blip r:embed="rId2"/>
          <a:srcRect r="67927" b="-2446"/>
          <a:stretch/>
        </p:blipFill>
        <p:spPr>
          <a:xfrm>
            <a:off x="0" y="0"/>
            <a:ext cx="3910263" cy="2574758"/>
          </a:xfrm>
          <a:prstGeom prst="rect">
            <a:avLst/>
          </a:prstGeom>
        </p:spPr>
      </p:pic>
      <p:pic>
        <p:nvPicPr>
          <p:cNvPr id="6" name="Afbeelding 5"/>
          <p:cNvPicPr>
            <a:picLocks noChangeAspect="1"/>
          </p:cNvPicPr>
          <p:nvPr/>
        </p:nvPicPr>
        <p:blipFill rotWithShape="1">
          <a:blip r:embed="rId2"/>
          <a:srcRect r="52434" b="-3404"/>
          <a:stretch/>
        </p:blipFill>
        <p:spPr>
          <a:xfrm>
            <a:off x="0" y="0"/>
            <a:ext cx="5799221" cy="2598821"/>
          </a:xfrm>
          <a:prstGeom prst="rect">
            <a:avLst/>
          </a:prstGeom>
        </p:spPr>
      </p:pic>
      <p:pic>
        <p:nvPicPr>
          <p:cNvPr id="7" name="Afbeelding 6"/>
          <p:cNvPicPr>
            <a:picLocks noChangeAspect="1"/>
          </p:cNvPicPr>
          <p:nvPr/>
        </p:nvPicPr>
        <p:blipFill rotWithShape="1">
          <a:blip r:embed="rId2"/>
          <a:srcRect r="36052" b="2340"/>
          <a:stretch/>
        </p:blipFill>
        <p:spPr>
          <a:xfrm>
            <a:off x="0" y="1"/>
            <a:ext cx="7796463" cy="2454442"/>
          </a:xfrm>
          <a:prstGeom prst="rect">
            <a:avLst/>
          </a:prstGeom>
        </p:spPr>
      </p:pic>
      <p:pic>
        <p:nvPicPr>
          <p:cNvPr id="8" name="Afbeelding 7"/>
          <p:cNvPicPr>
            <a:picLocks noChangeAspect="1"/>
          </p:cNvPicPr>
          <p:nvPr/>
        </p:nvPicPr>
        <p:blipFill rotWithShape="1">
          <a:blip r:embed="rId2"/>
          <a:srcRect r="20263" b="2340"/>
          <a:stretch/>
        </p:blipFill>
        <p:spPr>
          <a:xfrm>
            <a:off x="0" y="1"/>
            <a:ext cx="9721516" cy="2454442"/>
          </a:xfrm>
          <a:prstGeom prst="rect">
            <a:avLst/>
          </a:prstGeom>
        </p:spPr>
      </p:pic>
      <p:pic>
        <p:nvPicPr>
          <p:cNvPr id="9" name="Afbeelding 8"/>
          <p:cNvPicPr>
            <a:picLocks noChangeAspect="1"/>
          </p:cNvPicPr>
          <p:nvPr/>
        </p:nvPicPr>
        <p:blipFill>
          <a:blip r:embed="rId2"/>
          <a:stretch>
            <a:fillRect/>
          </a:stretch>
        </p:blipFill>
        <p:spPr>
          <a:xfrm>
            <a:off x="0" y="0"/>
            <a:ext cx="12192000" cy="2513263"/>
          </a:xfrm>
          <a:prstGeom prst="rect">
            <a:avLst/>
          </a:prstGeom>
        </p:spPr>
      </p:pic>
    </p:spTree>
    <p:extLst>
      <p:ext uri="{BB962C8B-B14F-4D97-AF65-F5344CB8AC3E}">
        <p14:creationId xmlns:p14="http://schemas.microsoft.com/office/powerpoint/2010/main" val="3847456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2979" y="216568"/>
            <a:ext cx="9889957" cy="1713832"/>
          </a:xfrm>
        </p:spPr>
        <p:txBody>
          <a:bodyPr/>
          <a:lstStyle/>
          <a:p>
            <a:r>
              <a:rPr lang="nl-NL" dirty="0" smtClean="0"/>
              <a:t>Maak </a:t>
            </a:r>
            <a:r>
              <a:rPr lang="nl-NL" dirty="0" smtClean="0"/>
              <a:t>opgave 9.16</a:t>
            </a:r>
            <a:endParaRPr lang="nl-NL" dirty="0"/>
          </a:p>
        </p:txBody>
      </p:sp>
      <p:sp>
        <p:nvSpPr>
          <p:cNvPr id="3" name="Tijdelijke aanduiding voor inhoud 2"/>
          <p:cNvSpPr>
            <a:spLocks noGrp="1"/>
          </p:cNvSpPr>
          <p:nvPr>
            <p:ph idx="1"/>
          </p:nvPr>
        </p:nvSpPr>
        <p:spPr>
          <a:xfrm>
            <a:off x="218933" y="1315340"/>
            <a:ext cx="7340958" cy="4829577"/>
          </a:xfrm>
        </p:spPr>
        <p:txBody>
          <a:bodyPr>
            <a:normAutofit/>
          </a:bodyPr>
          <a:lstStyle/>
          <a:p>
            <a:pPr marL="0" indent="0">
              <a:buNone/>
            </a:pPr>
            <a:r>
              <a:rPr lang="nl-NL" sz="2500" dirty="0" smtClean="0"/>
              <a:t>12 </a:t>
            </a:r>
            <a:r>
              <a:rPr lang="nl-NL" sz="2500" dirty="0" smtClean="0"/>
              <a:t>minuten de tijd.</a:t>
            </a:r>
          </a:p>
          <a:p>
            <a:pPr marL="0" indent="0">
              <a:buNone/>
            </a:pPr>
            <a:r>
              <a:rPr lang="nl-NL" sz="2500" dirty="0" smtClean="0"/>
              <a:t>Eerder klaar?</a:t>
            </a:r>
          </a:p>
          <a:p>
            <a:pPr marL="0" indent="0">
              <a:buNone/>
            </a:pPr>
            <a:r>
              <a:rPr lang="nl-NL" sz="2500" dirty="0" err="1" smtClean="0"/>
              <a:t>You</a:t>
            </a:r>
            <a:r>
              <a:rPr lang="nl-NL" sz="2500" dirty="0" smtClean="0"/>
              <a:t> go girl (</a:t>
            </a:r>
            <a:r>
              <a:rPr lang="nl-NL" sz="2500" dirty="0" err="1" smtClean="0"/>
              <a:t>tutututudedede</a:t>
            </a:r>
            <a:r>
              <a:rPr lang="nl-NL" sz="2500" dirty="0" smtClean="0"/>
              <a:t>)</a:t>
            </a:r>
          </a:p>
          <a:p>
            <a:pPr marL="0" indent="0">
              <a:buNone/>
            </a:pPr>
            <a:r>
              <a:rPr lang="nl-NL" sz="2500" dirty="0" smtClean="0"/>
              <a:t>Of</a:t>
            </a:r>
          </a:p>
          <a:p>
            <a:pPr marL="0" indent="0">
              <a:buNone/>
            </a:pPr>
            <a:r>
              <a:rPr lang="nl-NL" sz="2500" dirty="0" err="1" smtClean="0"/>
              <a:t>Gj</a:t>
            </a:r>
            <a:r>
              <a:rPr lang="nl-NL" sz="2500" dirty="0" smtClean="0"/>
              <a:t> </a:t>
            </a:r>
            <a:r>
              <a:rPr lang="nl-NL" sz="2500" dirty="0" err="1" smtClean="0"/>
              <a:t>boye</a:t>
            </a:r>
            <a:r>
              <a:rPr lang="nl-NL" sz="2500" dirty="0" smtClean="0"/>
              <a:t>! (</a:t>
            </a:r>
            <a:r>
              <a:rPr lang="nl-NL" sz="2500" dirty="0" err="1" smtClean="0"/>
              <a:t>hold</a:t>
            </a:r>
            <a:r>
              <a:rPr lang="nl-NL" sz="2500" dirty="0" smtClean="0"/>
              <a:t> up, </a:t>
            </a:r>
            <a:r>
              <a:rPr lang="nl-NL" sz="2500" dirty="0" err="1" smtClean="0"/>
              <a:t>hold</a:t>
            </a:r>
            <a:r>
              <a:rPr lang="nl-NL" sz="2500" dirty="0" smtClean="0"/>
              <a:t> up, we </a:t>
            </a:r>
            <a:r>
              <a:rPr lang="nl-NL" sz="2500" dirty="0" err="1" smtClean="0"/>
              <a:t>dem</a:t>
            </a:r>
            <a:r>
              <a:rPr lang="nl-NL" sz="2500" dirty="0" smtClean="0"/>
              <a:t> </a:t>
            </a:r>
            <a:r>
              <a:rPr lang="nl-NL" sz="2500" dirty="0" err="1" smtClean="0"/>
              <a:t>boyz</a:t>
            </a:r>
            <a:r>
              <a:rPr lang="nl-NL" sz="2500" dirty="0" smtClean="0"/>
              <a:t>)</a:t>
            </a:r>
          </a:p>
          <a:p>
            <a:pPr marL="0" indent="0">
              <a:buNone/>
            </a:pPr>
            <a:endParaRPr lang="nl-NL" sz="2500" dirty="0"/>
          </a:p>
          <a:p>
            <a:pPr marL="0" indent="0">
              <a:buNone/>
            </a:pPr>
            <a:endParaRPr lang="nl-NL" sz="2500" dirty="0" smtClean="0"/>
          </a:p>
        </p:txBody>
      </p:sp>
      <p:sp>
        <p:nvSpPr>
          <p:cNvPr id="4" name="Ovaal 3"/>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7559899" y="262729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7559899" y="262729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7559899"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7559899" y="266020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7559898" y="264374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7559897"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7559895" y="266019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7559891" y="26601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450721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4" name="Afbeelding 3"/>
          <p:cNvPicPr>
            <a:picLocks noChangeAspect="1"/>
          </p:cNvPicPr>
          <p:nvPr/>
        </p:nvPicPr>
        <p:blipFill rotWithShape="1">
          <a:blip r:embed="rId2"/>
          <a:srcRect b="86815"/>
          <a:stretch/>
        </p:blipFill>
        <p:spPr>
          <a:xfrm>
            <a:off x="0" y="0"/>
            <a:ext cx="12192000" cy="529389"/>
          </a:xfrm>
          <a:prstGeom prst="rect">
            <a:avLst/>
          </a:prstGeom>
        </p:spPr>
      </p:pic>
      <p:pic>
        <p:nvPicPr>
          <p:cNvPr id="5" name="Afbeelding 4"/>
          <p:cNvPicPr>
            <a:picLocks noChangeAspect="1"/>
          </p:cNvPicPr>
          <p:nvPr/>
        </p:nvPicPr>
        <p:blipFill rotWithShape="1">
          <a:blip r:embed="rId2"/>
          <a:srcRect b="61945"/>
          <a:stretch/>
        </p:blipFill>
        <p:spPr>
          <a:xfrm>
            <a:off x="0" y="0"/>
            <a:ext cx="12192000" cy="1528011"/>
          </a:xfrm>
          <a:prstGeom prst="rect">
            <a:avLst/>
          </a:prstGeom>
        </p:spPr>
      </p:pic>
      <p:pic>
        <p:nvPicPr>
          <p:cNvPr id="6" name="Afbeelding 5"/>
          <p:cNvPicPr>
            <a:picLocks noChangeAspect="1"/>
          </p:cNvPicPr>
          <p:nvPr/>
        </p:nvPicPr>
        <p:blipFill rotWithShape="1">
          <a:blip r:embed="rId2"/>
          <a:srcRect b="46962"/>
          <a:stretch/>
        </p:blipFill>
        <p:spPr>
          <a:xfrm>
            <a:off x="0" y="0"/>
            <a:ext cx="12192000" cy="2129589"/>
          </a:xfrm>
          <a:prstGeom prst="rect">
            <a:avLst/>
          </a:prstGeom>
        </p:spPr>
      </p:pic>
      <p:pic>
        <p:nvPicPr>
          <p:cNvPr id="7" name="Afbeelding 6"/>
          <p:cNvPicPr>
            <a:picLocks noChangeAspect="1"/>
          </p:cNvPicPr>
          <p:nvPr/>
        </p:nvPicPr>
        <p:blipFill rotWithShape="1">
          <a:blip r:embed="rId2"/>
          <a:srcRect b="28683"/>
          <a:stretch/>
        </p:blipFill>
        <p:spPr>
          <a:xfrm>
            <a:off x="0" y="0"/>
            <a:ext cx="12192000" cy="2863516"/>
          </a:xfrm>
          <a:prstGeom prst="rect">
            <a:avLst/>
          </a:prstGeom>
        </p:spPr>
      </p:pic>
      <p:pic>
        <p:nvPicPr>
          <p:cNvPr id="8" name="Afbeelding 7"/>
          <p:cNvPicPr>
            <a:picLocks noChangeAspect="1"/>
          </p:cNvPicPr>
          <p:nvPr/>
        </p:nvPicPr>
        <p:blipFill>
          <a:blip r:embed="rId2"/>
          <a:stretch>
            <a:fillRect/>
          </a:stretch>
        </p:blipFill>
        <p:spPr>
          <a:xfrm>
            <a:off x="0" y="0"/>
            <a:ext cx="12192000" cy="4015204"/>
          </a:xfrm>
          <a:prstGeom prst="rect">
            <a:avLst/>
          </a:prstGeom>
        </p:spPr>
      </p:pic>
    </p:spTree>
    <p:extLst>
      <p:ext uri="{BB962C8B-B14F-4D97-AF65-F5344CB8AC3E}">
        <p14:creationId xmlns:p14="http://schemas.microsoft.com/office/powerpoint/2010/main" val="1512782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1543"/>
          <a:stretch/>
        </p:blipFill>
        <p:spPr>
          <a:xfrm>
            <a:off x="0" y="1"/>
            <a:ext cx="12192000" cy="386366"/>
          </a:xfrm>
          <a:prstGeom prst="rect">
            <a:avLst/>
          </a:prstGeom>
        </p:spPr>
      </p:pic>
      <p:pic>
        <p:nvPicPr>
          <p:cNvPr id="5" name="Afbeelding 4"/>
          <p:cNvPicPr>
            <a:picLocks noChangeAspect="1"/>
          </p:cNvPicPr>
          <p:nvPr/>
        </p:nvPicPr>
        <p:blipFill rotWithShape="1">
          <a:blip r:embed="rId2"/>
          <a:srcRect b="80266"/>
          <a:stretch/>
        </p:blipFill>
        <p:spPr>
          <a:xfrm>
            <a:off x="0" y="0"/>
            <a:ext cx="12192000" cy="901521"/>
          </a:xfrm>
          <a:prstGeom prst="rect">
            <a:avLst/>
          </a:prstGeom>
        </p:spPr>
      </p:pic>
      <p:pic>
        <p:nvPicPr>
          <p:cNvPr id="6" name="Afbeelding 5"/>
          <p:cNvPicPr>
            <a:picLocks noChangeAspect="1"/>
          </p:cNvPicPr>
          <p:nvPr/>
        </p:nvPicPr>
        <p:blipFill rotWithShape="1">
          <a:blip r:embed="rId2"/>
          <a:srcRect b="40517"/>
          <a:stretch/>
        </p:blipFill>
        <p:spPr>
          <a:xfrm>
            <a:off x="0" y="1"/>
            <a:ext cx="12192000" cy="2717442"/>
          </a:xfrm>
          <a:prstGeom prst="rect">
            <a:avLst/>
          </a:prstGeom>
        </p:spPr>
      </p:pic>
      <p:pic>
        <p:nvPicPr>
          <p:cNvPr id="7" name="Afbeelding 6"/>
          <p:cNvPicPr>
            <a:picLocks noChangeAspect="1"/>
          </p:cNvPicPr>
          <p:nvPr/>
        </p:nvPicPr>
        <p:blipFill>
          <a:blip r:embed="rId2"/>
          <a:stretch>
            <a:fillRect/>
          </a:stretch>
        </p:blipFill>
        <p:spPr>
          <a:xfrm>
            <a:off x="0" y="0"/>
            <a:ext cx="12192000" cy="4568397"/>
          </a:xfrm>
          <a:prstGeom prst="rect">
            <a:avLst/>
          </a:prstGeom>
        </p:spPr>
      </p:pic>
    </p:spTree>
    <p:extLst>
      <p:ext uri="{BB962C8B-B14F-4D97-AF65-F5344CB8AC3E}">
        <p14:creationId xmlns:p14="http://schemas.microsoft.com/office/powerpoint/2010/main" val="3432399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5848"/>
          <a:stretch/>
        </p:blipFill>
        <p:spPr>
          <a:xfrm>
            <a:off x="0" y="46039"/>
            <a:ext cx="12192000" cy="778210"/>
          </a:xfrm>
          <a:prstGeom prst="rect">
            <a:avLst/>
          </a:prstGeom>
        </p:spPr>
      </p:pic>
      <p:pic>
        <p:nvPicPr>
          <p:cNvPr id="5" name="Afbeelding 4"/>
          <p:cNvPicPr>
            <a:picLocks noChangeAspect="1"/>
          </p:cNvPicPr>
          <p:nvPr/>
        </p:nvPicPr>
        <p:blipFill rotWithShape="1">
          <a:blip r:embed="rId2"/>
          <a:srcRect b="51867"/>
          <a:stretch/>
        </p:blipFill>
        <p:spPr>
          <a:xfrm>
            <a:off x="0" y="46039"/>
            <a:ext cx="12192000" cy="1550942"/>
          </a:xfrm>
          <a:prstGeom prst="rect">
            <a:avLst/>
          </a:prstGeom>
        </p:spPr>
      </p:pic>
      <p:pic>
        <p:nvPicPr>
          <p:cNvPr id="6" name="Afbeelding 5"/>
          <p:cNvPicPr>
            <a:picLocks noChangeAspect="1"/>
          </p:cNvPicPr>
          <p:nvPr/>
        </p:nvPicPr>
        <p:blipFill rotWithShape="1">
          <a:blip r:embed="rId2"/>
          <a:srcRect b="25487"/>
          <a:stretch/>
        </p:blipFill>
        <p:spPr>
          <a:xfrm>
            <a:off x="0" y="46039"/>
            <a:ext cx="12192000" cy="2400948"/>
          </a:xfrm>
          <a:prstGeom prst="rect">
            <a:avLst/>
          </a:prstGeom>
        </p:spPr>
      </p:pic>
      <p:pic>
        <p:nvPicPr>
          <p:cNvPr id="7" name="Afbeelding 6"/>
          <p:cNvPicPr>
            <a:picLocks noChangeAspect="1"/>
          </p:cNvPicPr>
          <p:nvPr/>
        </p:nvPicPr>
        <p:blipFill>
          <a:blip r:embed="rId2"/>
          <a:stretch>
            <a:fillRect/>
          </a:stretch>
        </p:blipFill>
        <p:spPr>
          <a:xfrm>
            <a:off x="0" y="46038"/>
            <a:ext cx="12192000" cy="3222171"/>
          </a:xfrm>
          <a:prstGeom prst="rect">
            <a:avLst/>
          </a:prstGeom>
        </p:spPr>
      </p:pic>
    </p:spTree>
    <p:extLst>
      <p:ext uri="{BB962C8B-B14F-4D97-AF65-F5344CB8AC3E}">
        <p14:creationId xmlns:p14="http://schemas.microsoft.com/office/powerpoint/2010/main" val="1870272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Hoofdstuk 8 senioren.</a:t>
            </a:r>
            <a:endParaRPr lang="nl-NL" dirty="0"/>
          </a:p>
        </p:txBody>
      </p:sp>
      <p:sp>
        <p:nvSpPr>
          <p:cNvPr id="3" name="Tijdelijke aanduiding voor inhoud 2"/>
          <p:cNvSpPr>
            <a:spLocks noGrp="1"/>
          </p:cNvSpPr>
          <p:nvPr>
            <p:ph idx="1"/>
          </p:nvPr>
        </p:nvSpPr>
        <p:spPr>
          <a:xfrm>
            <a:off x="406400" y="1358900"/>
            <a:ext cx="9486900" cy="5206999"/>
          </a:xfrm>
        </p:spPr>
        <p:txBody>
          <a:bodyPr>
            <a:normAutofit/>
          </a:bodyPr>
          <a:lstStyle/>
          <a:p>
            <a:r>
              <a:rPr lang="nl-NL" sz="2500" dirty="0" smtClean="0"/>
              <a:t>3 inkomensbronnen hebben senioren.</a:t>
            </a:r>
          </a:p>
          <a:p>
            <a:r>
              <a:rPr lang="nl-NL" sz="2500" dirty="0" smtClean="0"/>
              <a:t>AOW (voor iedereen), aanvullend bedrijfspensioen (mensen die in loondienst hebben gewerkt) en opbrengsten uit spaargeld en beleggingen.</a:t>
            </a:r>
          </a:p>
          <a:p>
            <a:r>
              <a:rPr lang="nl-NL" sz="2500" dirty="0" smtClean="0"/>
              <a:t>AOW wordt gefinancierd vanuit het omslagstelsel.</a:t>
            </a:r>
          </a:p>
          <a:p>
            <a:r>
              <a:rPr lang="nl-NL" sz="2500" dirty="0" smtClean="0"/>
              <a:t>Pensioen vanuit kapitaaldekkingsstelsel.</a:t>
            </a:r>
          </a:p>
          <a:p>
            <a:r>
              <a:rPr lang="nl-NL" sz="2500" dirty="0" smtClean="0"/>
              <a:t>Wat is </a:t>
            </a:r>
            <a:r>
              <a:rPr lang="nl-NL" sz="2500" b="1" dirty="0" smtClean="0"/>
              <a:t>omslagstelsel?</a:t>
            </a:r>
          </a:p>
          <a:p>
            <a:r>
              <a:rPr lang="nl-NL" sz="2500" dirty="0" smtClean="0"/>
              <a:t>De actieve (werkende)  betalen voor inactieve  (de niet werkende)</a:t>
            </a:r>
          </a:p>
          <a:p>
            <a:r>
              <a:rPr lang="nl-NL" sz="2500" dirty="0" smtClean="0"/>
              <a:t>Wat is </a:t>
            </a:r>
            <a:r>
              <a:rPr lang="nl-NL" sz="2500" b="1" dirty="0" smtClean="0"/>
              <a:t>kapitaaldekkingsstelsel</a:t>
            </a:r>
            <a:r>
              <a:rPr lang="nl-NL" sz="2500" dirty="0" smtClean="0"/>
              <a:t>?</a:t>
            </a:r>
          </a:p>
          <a:p>
            <a:r>
              <a:rPr lang="nl-NL" sz="2500" dirty="0" smtClean="0"/>
              <a:t>Je betaald nu voor jezelf voor later.</a:t>
            </a:r>
          </a:p>
          <a:p>
            <a:endParaRPr lang="nl-NL" sz="2500" dirty="0" smtClean="0"/>
          </a:p>
          <a:p>
            <a:endParaRPr lang="nl-NL" sz="2500" dirty="0"/>
          </a:p>
        </p:txBody>
      </p:sp>
    </p:spTree>
    <p:extLst>
      <p:ext uri="{BB962C8B-B14F-4D97-AF65-F5344CB8AC3E}">
        <p14:creationId xmlns:p14="http://schemas.microsoft.com/office/powerpoint/2010/main" val="1687586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Omslagstelsel:</a:t>
            </a:r>
            <a:endParaRPr lang="nl-NL" dirty="0"/>
          </a:p>
        </p:txBody>
      </p:sp>
      <p:sp>
        <p:nvSpPr>
          <p:cNvPr id="3" name="Tijdelijke aanduiding voor inhoud 2"/>
          <p:cNvSpPr>
            <a:spLocks noGrp="1"/>
          </p:cNvSpPr>
          <p:nvPr>
            <p:ph idx="1"/>
          </p:nvPr>
        </p:nvSpPr>
        <p:spPr/>
        <p:txBody>
          <a:bodyPr>
            <a:normAutofit/>
          </a:bodyPr>
          <a:lstStyle/>
          <a:p>
            <a:r>
              <a:rPr lang="nl-NL" sz="2500" dirty="0" smtClean="0"/>
              <a:t>AOW: De werkende betalen voor 67 plussers.</a:t>
            </a:r>
          </a:p>
          <a:p>
            <a:r>
              <a:rPr lang="nl-NL" sz="2500" dirty="0" smtClean="0"/>
              <a:t>Wanneer ontstaan er problemen?</a:t>
            </a:r>
          </a:p>
          <a:p>
            <a:r>
              <a:rPr lang="nl-NL" sz="2500" dirty="0" smtClean="0"/>
              <a:t>Te weinig werkende.</a:t>
            </a:r>
          </a:p>
          <a:p>
            <a:r>
              <a:rPr lang="nl-NL" sz="2500" dirty="0" smtClean="0"/>
              <a:t>Te veel niet werkende.</a:t>
            </a:r>
          </a:p>
          <a:p>
            <a:r>
              <a:rPr lang="nl-NL" sz="2500" dirty="0" smtClean="0"/>
              <a:t>Hoe beter de verhouding werkende/niet werkende hoe lager de premie.</a:t>
            </a:r>
          </a:p>
          <a:p>
            <a:r>
              <a:rPr lang="nl-NL" sz="2500" dirty="0" smtClean="0"/>
              <a:t>Hoe slechter de verhouding werkende/niet werkende hoe hoger de premie of hoe lager de uitkering.</a:t>
            </a:r>
          </a:p>
        </p:txBody>
      </p:sp>
    </p:spTree>
    <p:extLst>
      <p:ext uri="{BB962C8B-B14F-4D97-AF65-F5344CB8AC3E}">
        <p14:creationId xmlns:p14="http://schemas.microsoft.com/office/powerpoint/2010/main" val="847065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bedrijfspensioen.</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sz="2500" dirty="0" smtClean="0"/>
              <a:t>Kapitaaldekkingsstelsel: waarom?</a:t>
            </a:r>
          </a:p>
          <a:p>
            <a:r>
              <a:rPr lang="nl-NL" sz="2500" dirty="0" smtClean="0"/>
              <a:t>Spaart je pensioen bij een pensioenfonds, die belegd jou geld in aandelen en obligaties.</a:t>
            </a:r>
          </a:p>
          <a:p>
            <a:r>
              <a:rPr lang="nl-NL" sz="2500" dirty="0" smtClean="0"/>
              <a:t>Aandelen: risicovoller, maar kan ook meer opleveren.</a:t>
            </a:r>
          </a:p>
          <a:p>
            <a:r>
              <a:rPr lang="nl-NL" sz="2500" dirty="0" smtClean="0"/>
              <a:t>2 soorten pensioenen</a:t>
            </a:r>
          </a:p>
          <a:p>
            <a:r>
              <a:rPr lang="nl-NL" sz="2500" dirty="0" smtClean="0"/>
              <a:t>Een waardevast en welvaartsvast pensioen.</a:t>
            </a:r>
          </a:p>
          <a:p>
            <a:r>
              <a:rPr lang="nl-NL" sz="2500" b="1" dirty="0" smtClean="0"/>
              <a:t>Waardevast</a:t>
            </a:r>
            <a:r>
              <a:rPr lang="nl-NL" sz="2500" dirty="0" smtClean="0"/>
              <a:t> stijgt/daalt het pensioen met het inflatiepercentage. (kan je altijd even veel kopen)</a:t>
            </a:r>
          </a:p>
          <a:p>
            <a:r>
              <a:rPr lang="nl-NL" sz="2500" b="1" dirty="0" smtClean="0"/>
              <a:t>Welvaartsvast</a:t>
            </a:r>
            <a:r>
              <a:rPr lang="nl-NL" sz="2500" dirty="0" smtClean="0"/>
              <a:t> stijgt/daalt met het percentage van de cao-lonen. (kan je net zoveel kopen als de rest van de bevolking)</a:t>
            </a:r>
          </a:p>
          <a:p>
            <a:endParaRPr lang="nl-NL" sz="2500" dirty="0" smtClean="0"/>
          </a:p>
          <a:p>
            <a:endParaRPr lang="nl-NL" sz="2500" dirty="0"/>
          </a:p>
        </p:txBody>
      </p:sp>
    </p:spTree>
    <p:extLst>
      <p:ext uri="{BB962C8B-B14F-4D97-AF65-F5344CB8AC3E}">
        <p14:creationId xmlns:p14="http://schemas.microsoft.com/office/powerpoint/2010/main" val="2479818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Naast pensioen kan je ook belegen in aandelen of obligaties.</a:t>
            </a:r>
            <a:endParaRPr lang="nl-NL" dirty="0"/>
          </a:p>
        </p:txBody>
      </p:sp>
      <p:sp>
        <p:nvSpPr>
          <p:cNvPr id="3" name="Tijdelijke aanduiding voor inhoud 2"/>
          <p:cNvSpPr>
            <a:spLocks noGrp="1"/>
          </p:cNvSpPr>
          <p:nvPr>
            <p:ph idx="1"/>
          </p:nvPr>
        </p:nvSpPr>
        <p:spPr/>
        <p:txBody>
          <a:bodyPr>
            <a:normAutofit/>
          </a:bodyPr>
          <a:lstStyle/>
          <a:p>
            <a:r>
              <a:rPr lang="nl-NL" sz="2500" dirty="0" smtClean="0"/>
              <a:t>Aandelen was risicovoller, maar kan ook meer opleveren.</a:t>
            </a:r>
          </a:p>
          <a:p>
            <a:r>
              <a:rPr lang="nl-NL" sz="2500" dirty="0" smtClean="0"/>
              <a:t>Dividend: beloning voor aandelen.</a:t>
            </a:r>
          </a:p>
          <a:p>
            <a:r>
              <a:rPr lang="nl-NL" sz="2500" dirty="0" smtClean="0"/>
              <a:t>Rendement = dividend +- stijging van de aandelenkoers.</a:t>
            </a:r>
          </a:p>
          <a:p>
            <a:r>
              <a:rPr lang="nl-NL" sz="2500" dirty="0" smtClean="0"/>
              <a:t>Rendement kan zodoende ook negatief zijn.</a:t>
            </a:r>
          </a:p>
        </p:txBody>
      </p:sp>
    </p:spTree>
    <p:extLst>
      <p:ext uri="{BB962C8B-B14F-4D97-AF65-F5344CB8AC3E}">
        <p14:creationId xmlns:p14="http://schemas.microsoft.com/office/powerpoint/2010/main" val="1181592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Hoofdstuk 9 ruilen tussen generaties.</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sz="2500" dirty="0" smtClean="0"/>
              <a:t>Bladzijde 70, figuur 9.1 wat wordt hiermee bedoeld?</a:t>
            </a:r>
          </a:p>
          <a:p>
            <a:r>
              <a:rPr lang="nl-NL" sz="2500" dirty="0" smtClean="0"/>
              <a:t>Vanaf dat je geboren bent totdat je overlijdt consumeer je, daarentegen je inkomen verdien je tussen 25 en 65 (67 inmiddels).</a:t>
            </a:r>
          </a:p>
          <a:p>
            <a:r>
              <a:rPr lang="nl-NL" sz="2500" dirty="0" smtClean="0"/>
              <a:t>De werkende betalen dus voor niet werkende. Namelijk de werkende betalen voor de jeugd (je ouders betalen jou consumptie totdat je zelf geld gaat verdienen) en betalen de AOW voor de 67 plussers.</a:t>
            </a:r>
          </a:p>
          <a:p>
            <a:r>
              <a:rPr lang="nl-NL" sz="2500" dirty="0" smtClean="0"/>
              <a:t>Zelfs je pensioen is ruilen tussen generaties tenslotte, wanneer je werkt, spaar je voorzelf wanneer je ouder bent</a:t>
            </a:r>
            <a:endParaRPr lang="nl-NL" sz="2500" dirty="0"/>
          </a:p>
        </p:txBody>
      </p:sp>
    </p:spTree>
    <p:extLst>
      <p:ext uri="{BB962C8B-B14F-4D97-AF65-F5344CB8AC3E}">
        <p14:creationId xmlns:p14="http://schemas.microsoft.com/office/powerpoint/2010/main" val="1782248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3875</TotalTime>
  <Words>820</Words>
  <Application>Microsoft Office PowerPoint</Application>
  <PresentationFormat>Breedbeeld</PresentationFormat>
  <Paragraphs>197</Paragraphs>
  <Slides>27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27</vt:i4>
      </vt:variant>
    </vt:vector>
  </HeadingPairs>
  <TitlesOfParts>
    <vt:vector size="31" baseType="lpstr">
      <vt:lpstr>Arial</vt:lpstr>
      <vt:lpstr>Trebuchet MS</vt:lpstr>
      <vt:lpstr>Wingdings 3</vt:lpstr>
      <vt:lpstr>Facet</vt:lpstr>
      <vt:lpstr>Welkom 4 Havo.</vt:lpstr>
      <vt:lpstr>Planning aankomende 3 lessen.</vt:lpstr>
      <vt:lpstr>PowerPoint-presentatie</vt:lpstr>
      <vt:lpstr>PowerPoint-presentatie</vt:lpstr>
      <vt:lpstr>Hoofdstuk 8 senioren.</vt:lpstr>
      <vt:lpstr>Omslagstelsel:</vt:lpstr>
      <vt:lpstr>Het bedrijfspensioen.</vt:lpstr>
      <vt:lpstr>Naast pensioen kan je ook belegen in aandelen of obligaties.</vt:lpstr>
      <vt:lpstr>Hoofdstuk 9 ruilen tussen generaties.</vt:lpstr>
      <vt:lpstr>Ruilen over tijd.</vt:lpstr>
      <vt:lpstr>Ruilen over tijd: toekomstige welvaart.</vt:lpstr>
      <vt:lpstr>Maak 8.21 en 8.22</vt:lpstr>
      <vt:lpstr>PowerPoint-presentatie</vt:lpstr>
      <vt:lpstr>Maak 9.15</vt:lpstr>
      <vt:lpstr>PowerPoint-presentatie</vt:lpstr>
      <vt:lpstr>Les 2:</vt:lpstr>
      <vt:lpstr>Maak oefenopgave 1a en 1b.</vt:lpstr>
      <vt:lpstr>PowerPoint-presentatie</vt:lpstr>
      <vt:lpstr>Maak oefenopgave 2.</vt:lpstr>
      <vt:lpstr>PowerPoint-presentatie</vt:lpstr>
      <vt:lpstr>Maak 8.19 en 8.20</vt:lpstr>
      <vt:lpstr>PowerPoint-presentatie</vt:lpstr>
      <vt:lpstr>Les 3: Starten met SO!.</vt:lpstr>
      <vt:lpstr>Maak gesloten vragen H9.</vt:lpstr>
      <vt:lpstr>PowerPoint-presentatie</vt:lpstr>
      <vt:lpstr>Maak opgave 9.16</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terug VWO 5.</dc:title>
  <dc:creator>Bas Jacobs</dc:creator>
  <cp:lastModifiedBy>Bas Jacobs</cp:lastModifiedBy>
  <cp:revision>130</cp:revision>
  <dcterms:created xsi:type="dcterms:W3CDTF">2016-09-06T06:57:02Z</dcterms:created>
  <dcterms:modified xsi:type="dcterms:W3CDTF">2018-03-10T09:10:27Z</dcterms:modified>
</cp:coreProperties>
</file>